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7" r:id="rId2"/>
    <p:sldId id="261" r:id="rId3"/>
    <p:sldId id="278" r:id="rId4"/>
    <p:sldId id="279" r:id="rId5"/>
    <p:sldId id="280" r:id="rId6"/>
    <p:sldId id="264" r:id="rId7"/>
    <p:sldId id="281" r:id="rId8"/>
    <p:sldId id="282" r:id="rId9"/>
    <p:sldId id="260" r:id="rId10"/>
    <p:sldId id="283" r:id="rId11"/>
    <p:sldId id="286" r:id="rId12"/>
    <p:sldId id="266" r:id="rId13"/>
    <p:sldId id="284" r:id="rId14"/>
    <p:sldId id="285" r:id="rId15"/>
    <p:sldId id="267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5E15AF"/>
    <a:srgbClr val="5F2A9A"/>
    <a:srgbClr val="66378D"/>
    <a:srgbClr val="623F85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310" autoAdjust="0"/>
  </p:normalViewPr>
  <p:slideViewPr>
    <p:cSldViewPr>
      <p:cViewPr varScale="1">
        <p:scale>
          <a:sx n="99" d="100"/>
          <a:sy n="99" d="100"/>
        </p:scale>
        <p:origin x="19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BC7DB-4B15-489E-AD8E-DBF1F4CDFE07}" type="datetimeFigureOut">
              <a:rPr lang="ru-RU" smtClean="0"/>
              <a:t>19.12.2020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CB2BC-A7A9-4234-A4BA-D57EDB60E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558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B2BC-A7A9-4234-A4BA-D57EDB60E57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895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BFC4DB63-0CF8-466B-BBB0-ECA7F2E4825A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777D78ED-034F-4F6B-8238-C3189CE51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DDCD7782-CBF1-4317-A7C2-453E9913E3C2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D26DCC5A-9B26-4C85-84F2-16B8E042E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D2B03556-97E6-4DC2-A6E4-BA0459D6E9F6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B12D01DF-D860-4987-B401-1B8C916CE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66796E25-E6FC-4EB8-B6EC-0BAC0B144BB0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2A2093A3-2B8C-4A5F-A69B-038F151E6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AB0E38A3-A744-4250-8D9D-6DC6D1A2106F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E0388D25-3615-4FB0-AF90-D314C670B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409BEBB1-0921-43FB-8490-07C5BFCA54A0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6039BBA5-34AA-4608-A52E-B601FA0F9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D803C479-DA75-4FD6-8702-BBDF186D65A6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FFB465DA-CF00-4DC1-907D-B7D60F32E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AD5DBCD2-5100-4EF9-B0A4-46A53565E13C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1FAD979C-2321-48CA-A334-D4C44901E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E938D500-E896-47AA-AF9C-4F2AB71DC985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74D01025-117A-4D27-9D40-CCE7E3416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FEF1A39F-0120-4B47-B7E6-1FFE7D5A245B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7EA9C095-C889-4615-8AE6-7FE920951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7BBC35FD-176D-4E6B-9271-748F38E0AF4A}" type="datetimeFigureOut">
              <a:rPr lang="ru-RU"/>
              <a:pPr>
                <a:defRPr/>
              </a:pPr>
              <a:t>19.12.2020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prstClr val="black"/>
                </a:solidFill>
                <a:cs typeface="Arial" charset="0"/>
              </a:defRPr>
            </a:lvl1pPr>
          </a:lstStyle>
          <a:p>
            <a:pPr>
              <a:defRPr/>
            </a:pPr>
            <a:fld id="{B0FF97C9-3647-4F99-B15D-A4E42BBA9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52;&#1072;&#1088;&#1096;&#1088;&#1091;&#1090;&#1085;&#1099;&#1077;%20&#1083;&#1080;&#1089;&#1090;&#1099;.doc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1476375" y="1484313"/>
            <a:ext cx="734377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66378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66378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solidFill>
                  <a:srgbClr val="5F2A9A"/>
                </a:solidFill>
                <a:latin typeface="Times New Roman" pitchFamily="18" charset="0"/>
                <a:cs typeface="Times New Roman" pitchFamily="18" charset="0"/>
              </a:rPr>
              <a:t>«Роль методической службы образовательной организации в профессиональном развитии педагогов»</a:t>
            </a:r>
          </a:p>
          <a:p>
            <a:pPr algn="ctr"/>
            <a:endParaRPr lang="ru-RU" sz="3200" b="1">
              <a:solidFill>
                <a:srgbClr val="5F2A9A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>
              <a:solidFill>
                <a:srgbClr val="66378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5651500" y="4365625"/>
            <a:ext cx="2952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Нуртдинова И.А., заместитель директора по УВР</a:t>
            </a:r>
          </a:p>
        </p:txBody>
      </p:sp>
      <p:pic>
        <p:nvPicPr>
          <p:cNvPr id="13315" name="Picture 5" descr="Копия Эмблема шко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333375"/>
            <a:ext cx="153987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3"/>
          <p:cNvSpPr>
            <a:spLocks noGrp="1"/>
          </p:cNvSpPr>
          <p:nvPr>
            <p:ph idx="4294967295"/>
          </p:nvPr>
        </p:nvSpPr>
        <p:spPr bwMode="auto">
          <a:xfrm>
            <a:off x="1331913" y="404813"/>
            <a:ext cx="7416800" cy="5508625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marL="228600" indent="-228600" algn="ctr" eaLnBrk="1" hangingPunct="1">
              <a:lnSpc>
                <a:spcPct val="70000"/>
              </a:lnSpc>
              <a:buFont typeface="Arial" charset="0"/>
              <a:buNone/>
            </a:pPr>
            <a:endParaRPr lang="ru-RU" sz="500" b="1" smtClean="0">
              <a:solidFill>
                <a:srgbClr val="5F2A9A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800" b="1" smtClean="0">
                <a:solidFill>
                  <a:srgbClr val="5F2A9A"/>
                </a:solidFill>
                <a:latin typeface="Times New Roman" pitchFamily="18" charset="0"/>
                <a:cs typeface="Times New Roman" pitchFamily="18" charset="0"/>
              </a:rPr>
              <a:t>Методический квест «Определяем  ИОМ»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228600" indent="-22860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(10.10.2018 г.)</a:t>
            </a:r>
          </a:p>
          <a:p>
            <a:pPr marL="228600" indent="-228600" eaLnBrk="1" hangingPunct="1">
              <a:lnSpc>
                <a:spcPct val="70000"/>
              </a:lnSpc>
              <a:buFont typeface="Arial" charset="0"/>
              <a:buNone/>
            </a:pPr>
            <a:endParaRPr lang="ru-RU" sz="24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Описание мероприятия: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проходя различные этапы </a:t>
            </a:r>
          </a:p>
          <a:p>
            <a:pPr marL="228600" indent="-228600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(презентационные площадки по направлениям </a:t>
            </a:r>
          </a:p>
          <a:p>
            <a:pPr marL="228600" indent="-228600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программы развития школы), педагоги собирают </a:t>
            </a:r>
          </a:p>
          <a:p>
            <a:pPr marL="228600" indent="-228600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фрагменты карты самоопределения, для того, чтобы </a:t>
            </a:r>
          </a:p>
          <a:p>
            <a:pPr marL="228600" indent="-228600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проанализировать собственную деятельность и </a:t>
            </a:r>
          </a:p>
          <a:p>
            <a:pPr marL="228600" indent="-228600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спланировать  ИОМ на 2018-2019 учебный год.</a:t>
            </a:r>
          </a:p>
          <a:p>
            <a:pPr marL="228600" indent="-228600" eaLnBrk="1" hangingPunct="1">
              <a:lnSpc>
                <a:spcPct val="70000"/>
              </a:lnSpc>
              <a:buFont typeface="Arial" charset="0"/>
              <a:buNone/>
            </a:pPr>
            <a:endParaRPr lang="ru-RU" sz="50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 algn="just" eaLnBrk="1" hangingPunct="1">
              <a:lnSpc>
                <a:spcPct val="70000"/>
              </a:lnSpc>
              <a:buFont typeface="Arial" charset="0"/>
              <a:buNone/>
            </a:pPr>
            <a:endParaRPr lang="ru-RU" sz="50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 algn="just" eaLnBrk="1" hangingPunct="1">
              <a:lnSpc>
                <a:spcPct val="70000"/>
              </a:lnSpc>
              <a:buFont typeface="Arial" charset="0"/>
              <a:buNone/>
            </a:pPr>
            <a:endParaRPr lang="ru-RU" sz="500" b="1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 algn="just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– самоопределение каждого педагога </a:t>
            </a:r>
          </a:p>
          <a:p>
            <a:pPr marL="228600" indent="-228600" algn="just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реализации программы развития.</a:t>
            </a:r>
          </a:p>
          <a:p>
            <a:pPr marL="228600" indent="-228600" algn="just" eaLnBrk="1" hangingPunct="1">
              <a:lnSpc>
                <a:spcPct val="70000"/>
              </a:lnSpc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 algn="just" eaLnBrk="1" hangingPunct="1">
              <a:lnSpc>
                <a:spcPct val="70000"/>
              </a:lnSpc>
            </a:pPr>
            <a:endParaRPr lang="ru-RU" sz="300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 algn="ctr" eaLnBrk="1" hangingPunct="1">
              <a:lnSpc>
                <a:spcPct val="70000"/>
              </a:lnSpc>
              <a:buFont typeface="Arial" charset="0"/>
              <a:buNone/>
            </a:pPr>
            <a:endParaRPr lang="ru-RU" sz="3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 descr="C:\Documents and Settings\Teach_2\Рабочий стол\ВОВ 0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3929062" cy="588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4" descr="C:\Documents and Settings\Teach_2\Рабочий стол\ВОВ 0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214313"/>
            <a:ext cx="448945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1439863" y="332656"/>
            <a:ext cx="741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5F2A9A"/>
                </a:solidFill>
                <a:latin typeface="Times New Roman" pitchFamily="18" charset="0"/>
                <a:cs typeface="Times New Roman" pitchFamily="18" charset="0"/>
              </a:rPr>
              <a:t>Самоопределение педагогов</a:t>
            </a:r>
            <a:endParaRPr lang="ru-RU" sz="3200" dirty="0">
              <a:solidFill>
                <a:srgbClr val="5F2A9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627" name="Group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085425"/>
              </p:ext>
            </p:extLst>
          </p:nvPr>
        </p:nvGraphicFramePr>
        <p:xfrm>
          <a:off x="1331913" y="912095"/>
          <a:ext cx="7632700" cy="5853400"/>
        </p:xfrm>
        <a:graphic>
          <a:graphicData uri="http://schemas.openxmlformats.org/drawingml/2006/table">
            <a:tbl>
              <a:tblPr/>
              <a:tblGrid>
                <a:gridCol w="2736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000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ru-RU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Направление «Работа с одаренными обучающимися»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Направление «Работа с обучающимися с ОВЗ»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ru-RU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Направление «Работа с детьми группы «Норма»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004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ПГ «Организация проектной  и исследовательской деятельности обучающихся 1-9-х кл.»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-ПГ «Организация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работы с детьми с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ОВЗ» (2018-2019 </a:t>
                      </a:r>
                      <a:r>
                        <a:rPr kumimoji="0" lang="ru-RU" altLang="ja-JP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kumimoji="0" lang="ru-RU" altLang="ja-JP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ПГ </a:t>
                      </a:r>
                      <a:r>
                        <a:rPr lang="ru-RU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«Организация деятельности в инклюзивном классе»</a:t>
                      </a:r>
                      <a:endParaRPr kumimoji="0" lang="ru-RU" altLang="ja-JP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(2019-2020 </a:t>
                      </a:r>
                      <a:r>
                        <a:rPr kumimoji="0" lang="ru-RU" altLang="ja-JP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kumimoji="0" lang="ru-RU" altLang="ja-JP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ru-RU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-ПГ «Организация деятельности в инклюзивном классе основной школы»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(2020-2021 </a:t>
                      </a:r>
                      <a:r>
                        <a:rPr kumimoji="0" lang="ru-RU" sz="19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kumimoji="0" lang="ru-RU" sz="1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-ПГ «Использование современных интерактивных средств обучения»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(2018-2019 </a:t>
                      </a:r>
                      <a:r>
                        <a:rPr kumimoji="0" lang="ru-RU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ru-RU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ПГ «Технологии дифференцированного обучения на уроке» (2019-2020 </a:t>
                      </a:r>
                      <a:r>
                        <a:rPr lang="ru-RU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ru-RU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-ПГ «Работа с резервом качества»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(2020-2021 </a:t>
                      </a:r>
                      <a:r>
                        <a:rPr kumimoji="0" lang="ru-RU" sz="19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kumimoji="0" lang="ru-RU" sz="1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225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ПГ «Индивидуальный образовательный маршрут обучающихся»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09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ПГ «Система работы по подготовке к олимпиадам»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3"/>
          <p:cNvSpPr>
            <a:spLocks noGrp="1"/>
          </p:cNvSpPr>
          <p:nvPr>
            <p:ph idx="4294967295"/>
          </p:nvPr>
        </p:nvSpPr>
        <p:spPr bwMode="auto">
          <a:xfrm>
            <a:off x="1258888" y="333375"/>
            <a:ext cx="7634287" cy="5843588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marL="228600" indent="-228600" algn="ctr" eaLnBrk="1" hangingPunct="1">
              <a:lnSpc>
                <a:spcPct val="70000"/>
              </a:lnSpc>
              <a:buFont typeface="Arial" charset="0"/>
              <a:buNone/>
            </a:pPr>
            <a:endParaRPr lang="ru-RU" sz="2800" b="1" dirty="0" smtClean="0">
              <a:solidFill>
                <a:srgbClr val="5F2A9A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5F2A9A"/>
                </a:solidFill>
                <a:latin typeface="Times New Roman" pitchFamily="18" charset="0"/>
                <a:cs typeface="Times New Roman" pitchFamily="18" charset="0"/>
              </a:rPr>
              <a:t>«Промежуточные результаты реализации программы развития»,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10.06.2019 г.</a:t>
            </a:r>
          </a:p>
          <a:p>
            <a:pPr marL="228600" indent="-228600" algn="just" eaLnBrk="1" hangingPunct="1">
              <a:lnSpc>
                <a:spcPct val="70000"/>
              </a:lnSpc>
              <a:spcBef>
                <a:spcPts val="1200"/>
              </a:spcBef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Описание мероприятия: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 случайным образом распределяются на группы и получают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задание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которое им необходимо выполнить в ходе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Используя материалы, размещенные в разных локациях, педагоги должны найти ответы на вопросы, связанные с реализацией ПР. Готовых ответов никто не дает. Анализ деятельности педагоги осуществляют самостоятельно. Полное заполнение листа с заданием сигнализирует о завершении первой части методического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indent="-228600" algn="just" eaLnBrk="1" hangingPunct="1">
              <a:lnSpc>
                <a:spcPct val="70000"/>
              </a:lnSpc>
              <a:spcBef>
                <a:spcPts val="1200"/>
              </a:spcBef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Результат: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представление перед педагогическим коллективом результата работы своей команды.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качества выполнения задания каждой группой зависит общее качество методического мероприятия.</a:t>
            </a:r>
          </a:p>
          <a:p>
            <a:pPr marL="228600" indent="-228600" algn="just" eaLnBrk="1" hangingPunct="1">
              <a:lnSpc>
                <a:spcPct val="70000"/>
              </a:lnSpc>
              <a:buFont typeface="Arial" charset="0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 algn="ctr" eaLnBrk="1" hangingPunct="1">
              <a:lnSpc>
                <a:spcPct val="70000"/>
              </a:lnSpc>
              <a:buFont typeface="Arial" charset="0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kab102\Desktop\ZHRG5laygYo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0113" y="188913"/>
            <a:ext cx="4038600" cy="53879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26626" name="Picture 4" descr="C:\Users\kab102\Desktop\V0uTDaTBRH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412875"/>
            <a:ext cx="4170362" cy="523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81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160080"/>
              </p:ext>
            </p:extLst>
          </p:nvPr>
        </p:nvGraphicFramePr>
        <p:xfrm>
          <a:off x="1331913" y="1700213"/>
          <a:ext cx="7416800" cy="2823845"/>
        </p:xfrm>
        <a:graphic>
          <a:graphicData uri="http://schemas.openxmlformats.org/drawingml/2006/table">
            <a:tbl>
              <a:tblPr/>
              <a:tblGrid>
                <a:gridCol w="1125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7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7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46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69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93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Учебный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Участие в конференциях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Выступление на  ПГ, методических секциях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Руководство ПО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Открытые уроки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Конкурсы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(в т.ч. дистанционные)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Times New Roman" pitchFamily="18" charset="0"/>
                        </a:rPr>
                        <a:t>  </a:t>
                      </a:r>
                      <a:r>
                        <a:rPr kumimoji="0" lang="ru-RU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2018-2019</a:t>
                      </a:r>
                      <a:endParaRPr kumimoji="0" lang="ru-RU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Times New Roman" pitchFamily="18" charset="0"/>
                        </a:rPr>
                        <a:t>  </a:t>
                      </a:r>
                      <a:r>
                        <a:rPr kumimoji="0" lang="ru-RU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2019-2020</a:t>
                      </a:r>
                      <a:r>
                        <a:rPr kumimoji="0" lang="ru-RU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Times New Roman" pitchFamily="18" charset="0"/>
                        </a:rPr>
                        <a:t> </a:t>
                      </a:r>
                      <a:endParaRPr kumimoji="0" lang="ru-RU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24</a:t>
                      </a:r>
                      <a:endParaRPr kumimoji="0" lang="ru-RU" altLang="ja-JP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21</a:t>
                      </a:r>
                      <a:endParaRPr kumimoji="0" lang="ru-RU" altLang="ja-JP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13</a:t>
                      </a:r>
                      <a:endParaRPr kumimoji="0" lang="ru-RU" altLang="ja-JP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1000" algn="l"/>
                        </a:tabLst>
                      </a:pPr>
                      <a:r>
                        <a:rPr kumimoji="0" lang="ru-RU" altLang="ja-JP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42</a:t>
                      </a:r>
                      <a:endParaRPr kumimoji="0" lang="ru-RU" altLang="ja-JP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7679" name="Прямоугольник 1"/>
          <p:cNvSpPr>
            <a:spLocks noChangeArrowheads="1"/>
          </p:cNvSpPr>
          <p:nvPr/>
        </p:nvSpPr>
        <p:spPr bwMode="auto">
          <a:xfrm>
            <a:off x="1547813" y="404813"/>
            <a:ext cx="69119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педагогов школы в методических мероприятиях (район, край)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WordArt 2"/>
          <p:cNvSpPr>
            <a:spLocks noChangeArrowheads="1" noChangeShapeType="1" noTextEdit="1"/>
          </p:cNvSpPr>
          <p:nvPr/>
        </p:nvSpPr>
        <p:spPr bwMode="auto">
          <a:xfrm>
            <a:off x="2411413" y="1844675"/>
            <a:ext cx="5721350" cy="192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1476375" y="1484313"/>
            <a:ext cx="7343775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5F2A9A"/>
                </a:solidFill>
                <a:latin typeface="Times New Roman" pitchFamily="18" charset="0"/>
                <a:cs typeface="Times New Roman" pitchFamily="18" charset="0"/>
              </a:rPr>
              <a:t>Федеральный закон №273-ФЗ «Об образовании в РФ» (ч.7 ст.48):</a:t>
            </a:r>
          </a:p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«Педагогические работники обязаны систематически повышать свой профессиональный уровень»</a:t>
            </a:r>
          </a:p>
          <a:p>
            <a:pPr algn="ctr"/>
            <a:endParaRPr lang="ru-RU" sz="3200" b="1">
              <a:solidFill>
                <a:srgbClr val="66378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>
              <a:solidFill>
                <a:srgbClr val="66378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1403350" y="765175"/>
            <a:ext cx="7272338" cy="4897438"/>
          </a:xfrm>
          <a:prstGeom prst="rect">
            <a:avLst/>
          </a:prstGeom>
          <a:noFill/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    </a:t>
            </a:r>
            <a:r>
              <a:rPr lang="ru-RU" sz="2800" b="1" smtClean="0">
                <a:latin typeface="Times New Roman" pitchFamily="18" charset="0"/>
              </a:rPr>
              <a:t>«Как никто не может дать другому того, чего не имеет сам, так не может развивать, воспитывать и образовывать других тот, кто сам не является развитым, воспитанным и образован-ным. Он лишь до тех пор способен на самом деле воспитывать и образовывать, пока сам работает над собственным воспитанием и развитием».</a:t>
            </a:r>
            <a:r>
              <a:rPr lang="ru-RU" b="1" smtClean="0">
                <a:latin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latin typeface="Times New Roman" pitchFamily="18" charset="0"/>
              </a:rPr>
              <a:t>                                                    </a:t>
            </a: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А. Дистервег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03350" y="188913"/>
            <a:ext cx="6551613" cy="576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l" eaLnBrk="1" hangingPunct="1"/>
            <a:r>
              <a:rPr lang="ru-RU" sz="2500" b="1" smtClean="0">
                <a:solidFill>
                  <a:srgbClr val="003300"/>
                </a:solidFill>
              </a:rPr>
              <a:t>           </a:t>
            </a:r>
            <a:r>
              <a:rPr lang="ru-RU" sz="2800" b="1" smtClean="0">
                <a:solidFill>
                  <a:srgbClr val="5F2A9A"/>
                </a:solidFill>
                <a:latin typeface="Times New Roman" pitchFamily="18" charset="0"/>
              </a:rPr>
              <a:t>Структура методической службы</a:t>
            </a:r>
          </a:p>
        </p:txBody>
      </p:sp>
      <p:graphicFrame>
        <p:nvGraphicFramePr>
          <p:cNvPr id="12303" name="Group 15"/>
          <p:cNvGraphicFramePr>
            <a:graphicFrameLocks noGrp="1"/>
          </p:cNvGraphicFramePr>
          <p:nvPr/>
        </p:nvGraphicFramePr>
        <p:xfrm>
          <a:off x="1692275" y="836613"/>
          <a:ext cx="6264275" cy="504825"/>
        </p:xfrm>
        <a:graphic>
          <a:graphicData uri="http://schemas.openxmlformats.org/drawingml/2006/table">
            <a:tbl>
              <a:tblPr/>
              <a:tblGrid>
                <a:gridCol w="626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 экспертно-методический совет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392" name="Text Box 16"/>
          <p:cNvSpPr txBox="1">
            <a:spLocks noChangeArrowheads="1"/>
          </p:cNvSpPr>
          <p:nvPr/>
        </p:nvSpPr>
        <p:spPr bwMode="auto">
          <a:xfrm>
            <a:off x="1071563" y="1773238"/>
            <a:ext cx="3571875" cy="44418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altLang="ja-JP" sz="2200" b="1" dirty="0">
                <a:solidFill>
                  <a:schemeClr val="tx2"/>
                </a:solidFill>
                <a:latin typeface="Times New Roman" pitchFamily="18" charset="0"/>
                <a:ea typeface="MS Mincho"/>
                <a:cs typeface="MS Mincho"/>
              </a:rPr>
              <a:t>Школьные </a:t>
            </a:r>
            <a:r>
              <a:rPr kumimoji="1" lang="ru-RU" altLang="ja-JP" sz="2200" b="1" dirty="0">
                <a:solidFill>
                  <a:schemeClr val="tx2"/>
                </a:solidFill>
                <a:latin typeface="Times New Roman" pitchFamily="18" charset="0"/>
                <a:cs typeface="ＭＳ Ｐゴシック"/>
              </a:rPr>
              <a:t>МО</a:t>
            </a:r>
            <a:r>
              <a:rPr kumimoji="1" lang="ru-RU" altLang="ja-JP" sz="2200" b="1" dirty="0">
                <a:solidFill>
                  <a:schemeClr val="tx2"/>
                </a:solidFill>
                <a:latin typeface="Times New Roman" pitchFamily="18" charset="0"/>
                <a:ea typeface="MS Mincho"/>
                <a:cs typeface="MS Mincho"/>
              </a:rPr>
              <a:t> педагогов:</a:t>
            </a:r>
            <a:endParaRPr kumimoji="1" lang="ru-RU" altLang="ja-JP" sz="2200" b="1" dirty="0">
              <a:solidFill>
                <a:schemeClr val="tx2"/>
              </a:solidFill>
              <a:latin typeface="Times New Roman" pitchFamily="18" charset="0"/>
              <a:cs typeface="ＭＳ Ｐゴシック"/>
            </a:endParaRPr>
          </a:p>
          <a:p>
            <a:pPr>
              <a:buFontTx/>
              <a:buChar char="-"/>
            </a:pPr>
            <a:r>
              <a:rPr kumimoji="1" lang="ru-RU" sz="2200" noProof="1" smtClean="0">
                <a:latin typeface="Times New Roman" pitchFamily="18" charset="0"/>
                <a:ea typeface="MS Mincho"/>
                <a:cs typeface="MS Mincho"/>
              </a:rPr>
              <a:t>учителей гуманитарного цикла</a:t>
            </a:r>
            <a:endParaRPr kumimoji="1" lang="ru-RU" sz="2200" dirty="0" smtClean="0">
              <a:latin typeface="Times New Roman" pitchFamily="18" charset="0"/>
            </a:endParaRPr>
          </a:p>
          <a:p>
            <a:r>
              <a:rPr kumimoji="1" lang="ru-RU" sz="2200" dirty="0" smtClean="0">
                <a:latin typeface="Times New Roman" pitchFamily="18" charset="0"/>
                <a:ea typeface="MS Mincho"/>
                <a:cs typeface="MS Mincho"/>
              </a:rPr>
              <a:t>- </a:t>
            </a:r>
            <a:r>
              <a:rPr kumimoji="1" lang="ru-RU" sz="2200" noProof="1" smtClean="0">
                <a:latin typeface="Times New Roman" pitchFamily="18" charset="0"/>
                <a:ea typeface="MS Mincho"/>
                <a:cs typeface="MS Mincho"/>
              </a:rPr>
              <a:t>учителей математики и информатики </a:t>
            </a:r>
            <a:endParaRPr kumimoji="1" lang="ru-RU" sz="2200" dirty="0" smtClean="0">
              <a:latin typeface="Times New Roman" pitchFamily="18" charset="0"/>
              <a:ea typeface="MS Mincho"/>
              <a:cs typeface="MS Mincho"/>
            </a:endParaRPr>
          </a:p>
          <a:p>
            <a:pPr>
              <a:buFontTx/>
              <a:buChar char="-"/>
            </a:pPr>
            <a:r>
              <a:rPr kumimoji="1" lang="ru-RU" altLang="ja-JP" sz="2200" dirty="0" smtClean="0">
                <a:latin typeface="Times New Roman" pitchFamily="18" charset="0"/>
                <a:ea typeface="MS Mincho"/>
                <a:cs typeface="MS Mincho"/>
              </a:rPr>
              <a:t>учителей начальных классов </a:t>
            </a:r>
            <a:endParaRPr kumimoji="1" lang="ru-RU" altLang="ja-JP" sz="2200" dirty="0" smtClean="0">
              <a:latin typeface="Times New Roman" pitchFamily="18" charset="0"/>
              <a:cs typeface="ＭＳ Ｐゴシック"/>
            </a:endParaRPr>
          </a:p>
          <a:p>
            <a:r>
              <a:rPr kumimoji="1" lang="ru-RU" altLang="ja-JP" sz="2200" dirty="0" smtClean="0">
                <a:latin typeface="Times New Roman" pitchFamily="18" charset="0"/>
                <a:ea typeface="MS Mincho"/>
                <a:cs typeface="MS Mincho"/>
              </a:rPr>
              <a:t>- учителей иностранных языков </a:t>
            </a:r>
          </a:p>
          <a:p>
            <a:r>
              <a:rPr kumimoji="1" lang="ru-RU" altLang="ja-JP" sz="2200" dirty="0" smtClean="0">
                <a:latin typeface="Times New Roman" pitchFamily="18" charset="0"/>
                <a:ea typeface="MS Mincho"/>
                <a:cs typeface="MS Mincho"/>
              </a:rPr>
              <a:t>- учителей естественно-научного цикла</a:t>
            </a:r>
          </a:p>
          <a:p>
            <a:r>
              <a:rPr kumimoji="1" lang="ru-RU" altLang="ja-JP" sz="2200" dirty="0" smtClean="0">
                <a:latin typeface="Times New Roman" pitchFamily="18" charset="0"/>
                <a:ea typeface="MS Mincho"/>
                <a:cs typeface="MS Mincho"/>
              </a:rPr>
              <a:t>- учителей предметов развивающего цикла </a:t>
            </a:r>
          </a:p>
          <a:p>
            <a:endParaRPr kumimoji="1" lang="ru-RU" dirty="0">
              <a:latin typeface="Times New Roman" pitchFamily="18" charset="0"/>
            </a:endParaRPr>
          </a:p>
        </p:txBody>
      </p:sp>
      <p:sp>
        <p:nvSpPr>
          <p:cNvPr id="16393" name="Text Box 17"/>
          <p:cNvSpPr txBox="1">
            <a:spLocks noChangeArrowheads="1"/>
          </p:cNvSpPr>
          <p:nvPr/>
        </p:nvSpPr>
        <p:spPr bwMode="auto">
          <a:xfrm>
            <a:off x="5508625" y="1773238"/>
            <a:ext cx="3384550" cy="93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altLang="ja-JP" sz="2200" b="1" dirty="0">
                <a:solidFill>
                  <a:schemeClr val="tx2"/>
                </a:solidFill>
                <a:latin typeface="Times New Roman" pitchFamily="18" charset="0"/>
                <a:ea typeface="MS Mincho"/>
                <a:cs typeface="MS Mincho"/>
              </a:rPr>
              <a:t>Школьная команда по введению ФГОС </a:t>
            </a:r>
            <a:r>
              <a:rPr kumimoji="1" lang="ru-RU" altLang="ja-JP" sz="2200" b="1" dirty="0" smtClean="0">
                <a:solidFill>
                  <a:schemeClr val="tx2"/>
                </a:solidFill>
                <a:latin typeface="Times New Roman" pitchFamily="18" charset="0"/>
                <a:ea typeface="MS Mincho"/>
                <a:cs typeface="MS Mincho"/>
              </a:rPr>
              <a:t>СОО</a:t>
            </a:r>
            <a:endParaRPr kumimoji="1" lang="ru-RU" sz="2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6394" name="Text Box 18"/>
          <p:cNvSpPr txBox="1">
            <a:spLocks noChangeArrowheads="1"/>
          </p:cNvSpPr>
          <p:nvPr/>
        </p:nvSpPr>
        <p:spPr bwMode="auto">
          <a:xfrm>
            <a:off x="5472906" y="2924175"/>
            <a:ext cx="3455988" cy="1081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altLang="ja-JP" sz="2200" b="1" dirty="0">
                <a:solidFill>
                  <a:schemeClr val="tx2"/>
                </a:solidFill>
                <a:latin typeface="Times New Roman" pitchFamily="18" charset="0"/>
                <a:ea typeface="MS Mincho"/>
                <a:cs typeface="MS Mincho"/>
              </a:rPr>
              <a:t>ПДС  классных руководителей</a:t>
            </a:r>
          </a:p>
          <a:p>
            <a:endParaRPr kumimoji="1" lang="ru-RU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6395" name="Text Box 19"/>
          <p:cNvSpPr txBox="1">
            <a:spLocks noChangeArrowheads="1"/>
          </p:cNvSpPr>
          <p:nvPr/>
        </p:nvSpPr>
        <p:spPr bwMode="auto">
          <a:xfrm>
            <a:off x="5508625" y="4509120"/>
            <a:ext cx="3384550" cy="122413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altLang="ja-JP" sz="2200" b="1" dirty="0">
                <a:solidFill>
                  <a:schemeClr val="tx2"/>
                </a:solidFill>
                <a:latin typeface="Times New Roman" pitchFamily="18" charset="0"/>
                <a:ea typeface="MS Mincho"/>
                <a:cs typeface="MS Mincho"/>
              </a:rPr>
              <a:t>Проблемные </a:t>
            </a:r>
            <a:r>
              <a:rPr kumimoji="1" lang="ru-RU" altLang="ja-JP" sz="2200" b="1" dirty="0" smtClean="0">
                <a:solidFill>
                  <a:schemeClr val="tx2"/>
                </a:solidFill>
                <a:latin typeface="Times New Roman" pitchFamily="18" charset="0"/>
                <a:ea typeface="MS Mincho"/>
                <a:cs typeface="MS Mincho"/>
              </a:rPr>
              <a:t>группы</a:t>
            </a:r>
          </a:p>
          <a:p>
            <a:pPr algn="ctr"/>
            <a:r>
              <a:rPr kumimoji="1" lang="ru-RU" sz="2200" dirty="0" smtClean="0">
                <a:latin typeface="Times New Roman" pitchFamily="18" charset="0"/>
              </a:rPr>
              <a:t>в рамках реализации Программы развития</a:t>
            </a:r>
            <a:endParaRPr kumimoji="1" lang="ru-RU" sz="2200" dirty="0">
              <a:latin typeface="Times New Roman" pitchFamily="18" charset="0"/>
            </a:endParaRPr>
          </a:p>
        </p:txBody>
      </p:sp>
      <p:sp>
        <p:nvSpPr>
          <p:cNvPr id="16396" name="Line 20"/>
          <p:cNvSpPr>
            <a:spLocks noChangeShapeType="1"/>
          </p:cNvSpPr>
          <p:nvPr/>
        </p:nvSpPr>
        <p:spPr bwMode="auto">
          <a:xfrm>
            <a:off x="2195513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7" name="Line 21"/>
          <p:cNvSpPr>
            <a:spLocks noChangeShapeType="1"/>
          </p:cNvSpPr>
          <p:nvPr/>
        </p:nvSpPr>
        <p:spPr bwMode="auto">
          <a:xfrm>
            <a:off x="4932363" y="1341438"/>
            <a:ext cx="0" cy="403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8" name="Line 22"/>
          <p:cNvSpPr>
            <a:spLocks noChangeShapeType="1"/>
          </p:cNvSpPr>
          <p:nvPr/>
        </p:nvSpPr>
        <p:spPr bwMode="auto">
          <a:xfrm>
            <a:off x="4932363" y="2133600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9" name="Line 23"/>
          <p:cNvSpPr>
            <a:spLocks noChangeShapeType="1"/>
          </p:cNvSpPr>
          <p:nvPr/>
        </p:nvSpPr>
        <p:spPr bwMode="auto">
          <a:xfrm>
            <a:off x="4932363" y="3284538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0" name="Line 24"/>
          <p:cNvSpPr>
            <a:spLocks noChangeShapeType="1"/>
          </p:cNvSpPr>
          <p:nvPr/>
        </p:nvSpPr>
        <p:spPr bwMode="auto">
          <a:xfrm>
            <a:off x="4932363" y="5373688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1" name="Line 20"/>
          <p:cNvSpPr>
            <a:spLocks noChangeShapeType="1"/>
          </p:cNvSpPr>
          <p:nvPr/>
        </p:nvSpPr>
        <p:spPr bwMode="auto">
          <a:xfrm>
            <a:off x="6948488" y="13414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42988" y="260350"/>
            <a:ext cx="7848600" cy="5762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sz="2800" b="1" smtClean="0">
                <a:solidFill>
                  <a:srgbClr val="5F2A9A"/>
                </a:solidFill>
                <a:latin typeface="Times New Roman" pitchFamily="18" charset="0"/>
              </a:rPr>
              <a:t>Технология организации самообразования</a:t>
            </a:r>
            <a:endParaRPr lang="ru-RU" sz="2800" smtClean="0">
              <a:solidFill>
                <a:srgbClr val="5F2A9A"/>
              </a:solidFill>
              <a:latin typeface="Times New Roman" pitchFamily="18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1331913" y="908050"/>
            <a:ext cx="7812087" cy="5689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 smtClean="0">
                <a:solidFill>
                  <a:schemeClr val="tx2"/>
                </a:solidFill>
                <a:latin typeface="Times New Roman" pitchFamily="18" charset="0"/>
              </a:rPr>
              <a:t>1 этап – установочный </a:t>
            </a:r>
            <a:r>
              <a:rPr lang="ru-RU" sz="2100" smtClean="0">
                <a:solidFill>
                  <a:schemeClr val="tx2"/>
                </a:solidFill>
                <a:latin typeface="Times New Roman" pitchFamily="18" charset="0"/>
              </a:rPr>
              <a:t>(сентябрь-октябрь):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>
                <a:latin typeface="Times New Roman" pitchFamily="18" charset="0"/>
              </a:rPr>
              <a:t>- индивидуальная работа по написанию педагогического проекта;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>
                <a:latin typeface="Times New Roman" pitchFamily="18" charset="0"/>
              </a:rPr>
              <a:t>- защита проекта на ШМО при заместителе директора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 smtClean="0">
                <a:solidFill>
                  <a:schemeClr val="tx2"/>
                </a:solidFill>
                <a:latin typeface="Times New Roman" pitchFamily="18" charset="0"/>
              </a:rPr>
              <a:t>2 этап – обучающий </a:t>
            </a:r>
            <a:r>
              <a:rPr lang="ru-RU" sz="2100" smtClean="0">
                <a:solidFill>
                  <a:schemeClr val="tx2"/>
                </a:solidFill>
                <a:latin typeface="Times New Roman" pitchFamily="18" charset="0"/>
              </a:rPr>
              <a:t>(ноябрь-декабрь):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>
                <a:latin typeface="Times New Roman" pitchFamily="18" charset="0"/>
              </a:rPr>
              <a:t>- знакомство с психолого-педагогической и методической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>
                <a:latin typeface="Times New Roman" pitchFamily="18" charset="0"/>
              </a:rPr>
              <a:t>литературой, посещение школьных и районных ПГ;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 smtClean="0">
                <a:solidFill>
                  <a:schemeClr val="tx2"/>
                </a:solidFill>
                <a:latin typeface="Times New Roman" pitchFamily="18" charset="0"/>
              </a:rPr>
              <a:t>3 этап – практический </a:t>
            </a:r>
            <a:r>
              <a:rPr lang="ru-RU" sz="2100" smtClean="0">
                <a:solidFill>
                  <a:schemeClr val="tx2"/>
                </a:solidFill>
                <a:latin typeface="Times New Roman" pitchFamily="18" charset="0"/>
              </a:rPr>
              <a:t>(январь - февраль):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100" smtClean="0">
                <a:latin typeface="Times New Roman" pitchFamily="18" charset="0"/>
              </a:rPr>
              <a:t>- накопление педагогических фактов, отбор, анализ, проверка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100" smtClean="0">
                <a:latin typeface="Times New Roman" pitchFamily="18" charset="0"/>
              </a:rPr>
              <a:t>новых методов работы;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 smtClean="0">
                <a:solidFill>
                  <a:schemeClr val="tx2"/>
                </a:solidFill>
                <a:latin typeface="Times New Roman" pitchFamily="18" charset="0"/>
              </a:rPr>
              <a:t>4 этап – теоретическое осмысление, анализ и обобщение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 smtClean="0">
                <a:solidFill>
                  <a:schemeClr val="tx2"/>
                </a:solidFill>
                <a:latin typeface="Times New Roman" pitchFamily="18" charset="0"/>
              </a:rPr>
              <a:t>накопленных педагогических фактов </a:t>
            </a:r>
            <a:r>
              <a:rPr lang="ru-RU" sz="2100" smtClean="0">
                <a:solidFill>
                  <a:schemeClr val="tx2"/>
                </a:solidFill>
                <a:latin typeface="Times New Roman" pitchFamily="18" charset="0"/>
              </a:rPr>
              <a:t>(февраль - март):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100" smtClean="0">
                <a:latin typeface="Times New Roman" pitchFamily="18" charset="0"/>
              </a:rPr>
              <a:t>- творческие отчеты о ходе самообразования, посещение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100" smtClean="0">
                <a:latin typeface="Times New Roman" pitchFamily="18" charset="0"/>
              </a:rPr>
              <a:t> открытых уроков с дальнейшим обсуждением;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 smtClean="0">
                <a:solidFill>
                  <a:schemeClr val="tx2"/>
                </a:solidFill>
                <a:latin typeface="Times New Roman" pitchFamily="18" charset="0"/>
              </a:rPr>
              <a:t>5 этап – итогово-контрольный </a:t>
            </a:r>
            <a:r>
              <a:rPr lang="ru-RU" sz="2100" smtClean="0">
                <a:solidFill>
                  <a:schemeClr val="tx2"/>
                </a:solidFill>
                <a:latin typeface="Times New Roman" pitchFamily="18" charset="0"/>
              </a:rPr>
              <a:t>(март - апрель):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sz="2100" smtClean="0">
                <a:latin typeface="Times New Roman" pitchFamily="18" charset="0"/>
              </a:rPr>
              <a:t>подведение итогов, обобщение наблюдений, оформление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100" smtClean="0">
                <a:latin typeface="Times New Roman" pitchFamily="18" charset="0"/>
              </a:rPr>
              <a:t>работы;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>
                <a:latin typeface="Times New Roman" pitchFamily="18" charset="0"/>
              </a:rPr>
              <a:t>- отчет о полученных результатах перед коллегами 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>
                <a:latin typeface="Times New Roman" pitchFamily="18" charset="0"/>
              </a:rPr>
              <a:t>методической службой.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1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2"/>
          <p:cNvSpPr>
            <a:spLocks noChangeArrowheads="1"/>
          </p:cNvSpPr>
          <p:nvPr/>
        </p:nvSpPr>
        <p:spPr bwMode="auto">
          <a:xfrm>
            <a:off x="1331913" y="1268413"/>
            <a:ext cx="7632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14401" name="Group 65"/>
          <p:cNvGraphicFramePr>
            <a:graphicFrameLocks noGrp="1"/>
          </p:cNvGraphicFramePr>
          <p:nvPr/>
        </p:nvGraphicFramePr>
        <p:xfrm>
          <a:off x="1214438" y="333375"/>
          <a:ext cx="7678761" cy="6510973"/>
        </p:xfrm>
        <a:graphic>
          <a:graphicData uri="http://schemas.openxmlformats.org/drawingml/2006/table">
            <a:tbl>
              <a:tblPr/>
              <a:tblGrid>
                <a:gridCol w="1926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52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4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Темы педагогических </a:t>
                      </a:r>
                      <a:endParaRPr kumimoji="0" lang="ru-RU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проектов</a:t>
                      </a:r>
                      <a:endParaRPr kumimoji="0" lang="ru-RU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Результаты</a:t>
                      </a:r>
                      <a:endParaRPr kumimoji="0" lang="ru-RU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«Развитие логических УУД   во внеурочной деятельности»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-Разработка и реализация программы ВД «Юный математик» (для обучающихся 2 класса).</a:t>
                      </a:r>
                      <a:endParaRPr kumimoji="0" lang="ru-RU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-Банк разработок занятий ВД по развитию логических УУД </a:t>
                      </a:r>
                      <a:endParaRPr kumimoji="0" lang="ru-RU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обучающихся начальной школы.</a:t>
                      </a:r>
                      <a:endParaRPr kumimoji="0" lang="ru-RU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-Призёр школьного конкурса «От проекта к действию».</a:t>
                      </a:r>
                      <a:endParaRPr kumimoji="0" lang="ru-RU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-Повышение качества обучения</a:t>
                      </a: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п</a:t>
                      </a: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оложительная динамика сформированности логических УУД 2-классников к концу учебного года.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«Диагностическая книжка обучающегося как средство повышения результатов при подготовке к ОГЭ»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- Разработка и апробация «Диагностической книжки обучающегося» (8-9 класс), включающей в себя перечень умений, необходимых для выполнения заданий экзамена по математике на уровне ООО, результаты проведенных диагностических работ, рекомендаций для обучающихся, итоговый результат.</a:t>
                      </a:r>
                      <a:endParaRPr kumimoji="0" lang="ru-RU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- Банк КИМ и тренировочных заданий по математике в формате ОГЭ по отработке «западающих» умений.</a:t>
                      </a:r>
                      <a:endParaRPr kumimoji="0" lang="ru-RU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- Отсутствие обучающихся, не справившихся с ОГЭ по математике.</a:t>
                      </a:r>
                      <a:endParaRPr kumimoji="0" lang="ru-RU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«Логопедическое сопровождение обучающихся с ЗПР»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- Разработка коррекционных логопедических программ для обучающихся с ЗПР (вариант 7.2.).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- Разработка и использование в деятельности речевой карты - средства фиксации результатов логопедического обследования обучающихся.</a:t>
                      </a:r>
                      <a:endParaRPr kumimoji="0" lang="ru-RU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- Положительная динамика в развитии обучающихся с ЗПР, подтвержденная результатами  диагностики. </a:t>
                      </a:r>
                      <a:endParaRPr kumimoji="0" lang="ru-RU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- Участие педагога в межмуниципальной конференции  «Грани мастерства» (г.Оса).</a:t>
                      </a:r>
                      <a:endParaRPr kumimoji="0" lang="ru-RU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</a:rPr>
                        <a:t>-Открытое коррекционно-развивающее занятие в рамках краевых КПК.</a:t>
                      </a:r>
                      <a:endParaRPr kumimoji="0" lang="ru-RU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331913" y="188913"/>
            <a:ext cx="7591425" cy="6477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sz="3600" b="1" smtClean="0">
                <a:solidFill>
                  <a:srgbClr val="5F2A9A"/>
                </a:solidFill>
                <a:latin typeface="Times New Roman" pitchFamily="18" charset="0"/>
              </a:rPr>
              <a:t>Формы организации МР</a:t>
            </a:r>
          </a:p>
        </p:txBody>
      </p:sp>
      <p:sp>
        <p:nvSpPr>
          <p:cNvPr id="19458" name="Text Box 8"/>
          <p:cNvSpPr txBox="1">
            <a:spLocks noChangeArrowheads="1"/>
          </p:cNvSpPr>
          <p:nvPr/>
        </p:nvSpPr>
        <p:spPr bwMode="auto">
          <a:xfrm>
            <a:off x="1331913" y="836613"/>
            <a:ext cx="7812087" cy="695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ja-JP" sz="2600" b="1">
                <a:solidFill>
                  <a:schemeClr val="tx2"/>
                </a:solidFill>
                <a:latin typeface="Times New Roman" pitchFamily="18" charset="0"/>
                <a:cs typeface="ＭＳ Ｐゴシック"/>
              </a:rPr>
              <a:t>Традиционные формы</a:t>
            </a:r>
            <a:r>
              <a:rPr lang="ru-RU" altLang="ja-JP" sz="2600">
                <a:solidFill>
                  <a:schemeClr val="tx2"/>
                </a:solidFill>
                <a:latin typeface="Times New Roman" pitchFamily="18" charset="0"/>
                <a:cs typeface="ＭＳ Ｐゴシック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ru-RU" altLang="ja-JP" sz="2400">
                <a:latin typeface="Times New Roman" pitchFamily="18" charset="0"/>
                <a:cs typeface="ＭＳ Ｐゴシック"/>
              </a:rPr>
              <a:t>- теоретические и проектные семинары, </a:t>
            </a:r>
          </a:p>
          <a:p>
            <a:pPr>
              <a:spcBef>
                <a:spcPct val="50000"/>
              </a:spcBef>
            </a:pPr>
            <a:r>
              <a:rPr lang="ru-RU" altLang="ja-JP" sz="2400">
                <a:latin typeface="Times New Roman" pitchFamily="18" charset="0"/>
                <a:cs typeface="ＭＳ Ｐゴシック"/>
              </a:rPr>
              <a:t>- семинары-практикумы, </a:t>
            </a:r>
          </a:p>
          <a:p>
            <a:pPr>
              <a:spcBef>
                <a:spcPct val="50000"/>
              </a:spcBef>
            </a:pPr>
            <a:r>
              <a:rPr lang="ru-RU" altLang="ja-JP" sz="2400">
                <a:latin typeface="Times New Roman" pitchFamily="18" charset="0"/>
                <a:cs typeface="ＭＳ Ｐゴシック"/>
              </a:rPr>
              <a:t>- методические совещания, </a:t>
            </a:r>
          </a:p>
          <a:p>
            <a:pPr>
              <a:spcBef>
                <a:spcPct val="50000"/>
              </a:spcBef>
            </a:pPr>
            <a:r>
              <a:rPr lang="ru-RU" altLang="ja-JP" sz="2400">
                <a:latin typeface="Times New Roman" pitchFamily="18" charset="0"/>
                <a:cs typeface="ＭＳ Ｐゴシック"/>
              </a:rPr>
              <a:t>- участие педагогов  в работе школьных и  районных   профобъединениях.</a:t>
            </a:r>
          </a:p>
          <a:p>
            <a:pPr>
              <a:spcBef>
                <a:spcPct val="50000"/>
              </a:spcBef>
            </a:pPr>
            <a:r>
              <a:rPr lang="ru-RU" altLang="ja-JP" sz="2600" b="1">
                <a:solidFill>
                  <a:schemeClr val="tx2"/>
                </a:solidFill>
                <a:latin typeface="Times New Roman" pitchFamily="18" charset="0"/>
                <a:cs typeface="ＭＳ Ｐゴシック"/>
              </a:rPr>
              <a:t>Традиционные формы с новым содержанием: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altLang="ja-JP" sz="2400">
                <a:latin typeface="Times New Roman" pitchFamily="18" charset="0"/>
                <a:cs typeface="ＭＳ Ｐゴシック"/>
              </a:rPr>
              <a:t>взаимодействие между школьными методическими объединениями</a:t>
            </a:r>
            <a:r>
              <a:rPr lang="ru-RU" altLang="ja-JP">
                <a:cs typeface="ＭＳ Ｐゴシック"/>
              </a:rPr>
              <a:t> </a:t>
            </a:r>
            <a:r>
              <a:rPr lang="ru-RU" altLang="ja-JP" sz="2400">
                <a:latin typeface="Times New Roman" pitchFamily="18" charset="0"/>
                <a:cs typeface="ＭＳ Ｐゴシック"/>
              </a:rPr>
              <a:t>по запросу педагогов,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altLang="ja-JP" sz="2400">
                <a:latin typeface="Times New Roman" pitchFamily="18" charset="0"/>
                <a:cs typeface="ＭＳ Ｐゴシック"/>
              </a:rPr>
              <a:t>проведение  открытых уроков  в 4 классе учителями основной школы с последующим анализом. </a:t>
            </a:r>
            <a:endParaRPr lang="ru-RU" altLang="ja-JP" sz="2400">
              <a:solidFill>
                <a:schemeClr val="tx2"/>
              </a:solidFill>
              <a:latin typeface="Times New Roman" pitchFamily="18" charset="0"/>
              <a:cs typeface="ＭＳ Ｐゴシック"/>
            </a:endParaRPr>
          </a:p>
          <a:p>
            <a:pPr>
              <a:spcBef>
                <a:spcPct val="50000"/>
              </a:spcBef>
            </a:pPr>
            <a:endParaRPr lang="ru-RU" altLang="ja-JP" sz="2400">
              <a:solidFill>
                <a:schemeClr val="tx2"/>
              </a:solidFill>
              <a:latin typeface="Times New Roman" pitchFamily="18" charset="0"/>
              <a:cs typeface="ＭＳ Ｐゴシック"/>
            </a:endParaRPr>
          </a:p>
          <a:p>
            <a:pPr>
              <a:spcBef>
                <a:spcPct val="50000"/>
              </a:spcBef>
            </a:pPr>
            <a:endParaRPr lang="ru-RU" sz="240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1403350" y="981075"/>
            <a:ext cx="7283450" cy="3344863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5F2A9A"/>
                </a:solidFill>
                <a:latin typeface="Times New Roman" pitchFamily="18" charset="0"/>
                <a:cs typeface="Times New Roman" pitchFamily="18" charset="0"/>
              </a:rPr>
              <a:t>« Методический квест – </a:t>
            </a:r>
            <a:r>
              <a:rPr lang="ru-RU" smtClean="0">
                <a:solidFill>
                  <a:srgbClr val="5F2A9A"/>
                </a:solidFill>
                <a:latin typeface="Times New Roman" pitchFamily="18" charset="0"/>
                <a:cs typeface="Times New Roman" pitchFamily="18" charset="0"/>
              </a:rPr>
              <a:t>новая форма организации методической деятельности в школе»</a:t>
            </a:r>
            <a:endParaRPr lang="en-US" smtClean="0">
              <a:solidFill>
                <a:srgbClr val="5F2A9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8888" y="692150"/>
            <a:ext cx="7634287" cy="5002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ja-JP" sz="3600" b="1" dirty="0">
                <a:solidFill>
                  <a:srgbClr val="5F2A9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Программа развития</a:t>
            </a:r>
          </a:p>
          <a:p>
            <a:pPr algn="ctr">
              <a:defRPr/>
            </a:pPr>
            <a:r>
              <a:rPr lang="ru-RU" altLang="ja-JP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«Качество образования – залог успешности школы» (2018-2021 г.г).</a:t>
            </a:r>
            <a:r>
              <a:rPr lang="ru-RU" altLang="ja-JP" sz="3200" dirty="0">
                <a:latin typeface="Times New Roman" pitchFamily="18" charset="0"/>
              </a:rPr>
              <a:t> </a:t>
            </a:r>
            <a:endParaRPr lang="ru-RU" sz="320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320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600" b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600" b="1" dirty="0">
                <a:solidFill>
                  <a:srgbClr val="5F2A9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Ключевая идея Программы развития</a:t>
            </a:r>
            <a:r>
              <a:rPr lang="ru-RU" sz="26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повышение качества образовательных результатов школы через организацию деятельности с различными группами обучающихся. </a:t>
            </a:r>
          </a:p>
          <a:p>
            <a:pPr>
              <a:defRPr/>
            </a:pP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5F497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929</Words>
  <Application>Microsoft Office PowerPoint</Application>
  <PresentationFormat>Экран (4:3)</PresentationFormat>
  <Paragraphs>138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ＭＳ Ｐゴシック</vt:lpstr>
      <vt:lpstr>Arial</vt:lpstr>
      <vt:lpstr>Calibri</vt:lpstr>
      <vt:lpstr>MS Mincho</vt:lpstr>
      <vt:lpstr>Symbol</vt:lpstr>
      <vt:lpstr>Times New Roman</vt:lpstr>
      <vt:lpstr>Wingdings</vt:lpstr>
      <vt:lpstr>1_Тема Office</vt:lpstr>
      <vt:lpstr>Презентация PowerPoint</vt:lpstr>
      <vt:lpstr>Презентация PowerPoint</vt:lpstr>
      <vt:lpstr>Презентация PowerPoint</vt:lpstr>
      <vt:lpstr>           Структура методической службы</vt:lpstr>
      <vt:lpstr>Технология организации самообразования</vt:lpstr>
      <vt:lpstr>Презентация PowerPoint</vt:lpstr>
      <vt:lpstr>Формы организации МР</vt:lpstr>
      <vt:lpstr> « Методический квест – новая форма организации методической деятельности в школе»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Пользователь</cp:lastModifiedBy>
  <cp:revision>74</cp:revision>
  <dcterms:created xsi:type="dcterms:W3CDTF">2014-07-06T18:18:01Z</dcterms:created>
  <dcterms:modified xsi:type="dcterms:W3CDTF">2020-12-19T17:42:01Z</dcterms:modified>
</cp:coreProperties>
</file>